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96" r:id="rId2"/>
    <p:sldId id="771" r:id="rId3"/>
    <p:sldId id="783" r:id="rId4"/>
    <p:sldId id="784" r:id="rId5"/>
    <p:sldId id="785" r:id="rId6"/>
    <p:sldId id="773" r:id="rId7"/>
    <p:sldId id="786" r:id="rId8"/>
    <p:sldId id="787" r:id="rId9"/>
    <p:sldId id="788" r:id="rId10"/>
    <p:sldId id="789" r:id="rId11"/>
    <p:sldId id="790" r:id="rId12"/>
    <p:sldId id="791" r:id="rId13"/>
    <p:sldId id="713" r:id="rId14"/>
    <p:sldId id="705" r:id="rId15"/>
    <p:sldId id="792" r:id="rId16"/>
    <p:sldId id="794" r:id="rId17"/>
    <p:sldId id="795" r:id="rId18"/>
    <p:sldId id="748" r:id="rId19"/>
    <p:sldId id="749" r:id="rId20"/>
    <p:sldId id="750" r:id="rId21"/>
    <p:sldId id="714" r:id="rId22"/>
    <p:sldId id="719" r:id="rId23"/>
    <p:sldId id="796" r:id="rId24"/>
    <p:sldId id="746" r:id="rId25"/>
    <p:sldId id="747" r:id="rId26"/>
    <p:sldId id="817" r:id="rId27"/>
    <p:sldId id="818" r:id="rId28"/>
    <p:sldId id="819" r:id="rId29"/>
    <p:sldId id="820" r:id="rId30"/>
    <p:sldId id="821" r:id="rId31"/>
    <p:sldId id="774" r:id="rId32"/>
    <p:sldId id="777" r:id="rId33"/>
    <p:sldId id="778" r:id="rId34"/>
    <p:sldId id="779" r:id="rId35"/>
    <p:sldId id="780" r:id="rId36"/>
    <p:sldId id="797" r:id="rId37"/>
    <p:sldId id="798" r:id="rId38"/>
    <p:sldId id="729" r:id="rId39"/>
    <p:sldId id="716" r:id="rId4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17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2018/11/3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0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32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jpeg"/><Relationship Id="rId9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5" Type="http://schemas.openxmlformats.org/officeDocument/2006/relationships/image" Target="../media/image98.jpeg"/><Relationship Id="rId4" Type="http://schemas.openxmlformats.org/officeDocument/2006/relationships/image" Target="../media/image97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jpeg"/><Relationship Id="rId3" Type="http://schemas.openxmlformats.org/officeDocument/2006/relationships/image" Target="../media/image3.png"/><Relationship Id="rId7" Type="http://schemas.openxmlformats.org/officeDocument/2006/relationships/image" Target="../media/image104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Relationship Id="rId9" Type="http://schemas.openxmlformats.org/officeDocument/2006/relationships/image" Target="../media/image10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gi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9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大数据近似计算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2174820"/>
            <a:ext cx="2500330" cy="354019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pic>
        <p:nvPicPr>
          <p:cNvPr id="13" name="Picture 14" descr="图片1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57356" y="2357430"/>
            <a:ext cx="3857652" cy="277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新概念：</a:t>
            </a: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106394" y="3143250"/>
            <a:ext cx="8894762" cy="2643188"/>
          </a:xfrm>
          <a:prstGeom prst="rect">
            <a:avLst/>
          </a:prstGeom>
          <a:solidFill>
            <a:schemeClr val="accent5"/>
          </a:solidFill>
          <a:ln w="28575">
            <a:solidFill>
              <a:schemeClr val="bg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>
              <a:lnSpc>
                <a:spcPct val="120000"/>
              </a:lnSpc>
              <a:spcBef>
                <a:spcPct val="20000"/>
              </a:spcBef>
              <a:buClr>
                <a:srgbClr val="BBE0E3"/>
              </a:buClr>
              <a:buSzPct val="90000"/>
              <a:buFont typeface="Wingdings" pitchFamily="2" charset="2"/>
              <a:buChar char="l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有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9</a:t>
            </a: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篇 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CCF A/B</a:t>
            </a: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类论文以此工作为基础进行拓展或者应用；</a:t>
            </a:r>
            <a:endParaRPr lang="en-US" altLang="zh-CN" sz="1600" b="1" dirty="0">
              <a:solidFill>
                <a:srgbClr val="FF0000"/>
              </a:solidFill>
              <a:latin typeface="Arial Unicode MS" pitchFamily="34" charset="-122"/>
              <a:ea typeface="黑体" pitchFamily="49" charset="-122"/>
              <a:sym typeface="微软雅黑" pitchFamily="34" charset="-122"/>
            </a:endParaRPr>
          </a:p>
          <a:p>
            <a:pPr marL="822325" lvl="1" indent="-365125" algn="ctr">
              <a:lnSpc>
                <a:spcPct val="120000"/>
              </a:lnSpc>
              <a:spcBef>
                <a:spcPct val="20000"/>
              </a:spcBef>
              <a:buClr>
                <a:srgbClr val="BBE0E3"/>
              </a:buClr>
              <a:buSzPct val="90000"/>
              <a:buFont typeface="Wingdings" pitchFamily="2" charset="2"/>
              <a:buChar char="l"/>
              <a:defRPr/>
            </a:pPr>
            <a:r>
              <a:rPr lang="en-US" altLang="zh-CN" sz="1600" dirty="0">
                <a:latin typeface="+mn-ea"/>
              </a:rPr>
              <a:t>VLDB 2014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ICDE 2015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ICDE 2016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VLDB Journal 2016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TKDE 2017</a:t>
            </a:r>
            <a:r>
              <a:rPr lang="zh-CN" altLang="en-US" sz="1600" dirty="0">
                <a:latin typeface="+mn-ea"/>
              </a:rPr>
              <a:t>、</a:t>
            </a:r>
            <a:r>
              <a:rPr lang="en-US" altLang="zh-CN" sz="1600" dirty="0">
                <a:latin typeface="+mn-ea"/>
              </a:rPr>
              <a:t>ICDE 2019</a:t>
            </a:r>
            <a:r>
              <a:rPr lang="zh-CN" altLang="en-US" sz="1600" dirty="0">
                <a:latin typeface="+mn-ea"/>
              </a:rPr>
              <a:t>等</a:t>
            </a:r>
            <a:endParaRPr lang="en-US" altLang="zh-CN" sz="1600" dirty="0">
              <a:latin typeface="Arial Unicode MS" pitchFamily="34" charset="-122"/>
              <a:ea typeface="黑体" pitchFamily="49" charset="-122"/>
              <a:sym typeface="微软雅黑" pitchFamily="34" charset="-122"/>
            </a:endParaRPr>
          </a:p>
          <a:p>
            <a:pPr marL="365125" indent="-365125" algn="ctr">
              <a:lnSpc>
                <a:spcPct val="120000"/>
              </a:lnSpc>
              <a:spcBef>
                <a:spcPct val="20000"/>
              </a:spcBef>
              <a:buClr>
                <a:srgbClr val="BBE0E3"/>
              </a:buClr>
              <a:buSzPct val="90000"/>
              <a:buFont typeface="Wingdings" pitchFamily="2" charset="2"/>
              <a:buChar char="l"/>
              <a:defRPr/>
            </a:pP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得到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ACM/IEEE Fellow </a:t>
            </a: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VLDB Journal </a:t>
            </a: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和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TKDD </a:t>
            </a: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主编等知名学者的正面评价与公开引用；</a:t>
            </a:r>
            <a:endParaRPr lang="en-US" altLang="zh-CN" sz="1600" b="1" dirty="0">
              <a:solidFill>
                <a:srgbClr val="FF0000"/>
              </a:solidFill>
              <a:latin typeface="Arial Unicode MS" pitchFamily="34" charset="-122"/>
              <a:ea typeface="黑体" pitchFamily="49" charset="-122"/>
              <a:sym typeface="微软雅黑" pitchFamily="34" charset="-122"/>
            </a:endParaRPr>
          </a:p>
          <a:p>
            <a:pPr marL="365125" indent="-365125" algn="ctr">
              <a:lnSpc>
                <a:spcPct val="120000"/>
              </a:lnSpc>
              <a:spcBef>
                <a:spcPct val="20000"/>
              </a:spcBef>
              <a:buClr>
                <a:srgbClr val="BBE0E3"/>
              </a:buClr>
              <a:buSzPct val="90000"/>
              <a:buFont typeface="Wingdings" pitchFamily="2" charset="2"/>
              <a:buChar char="l"/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SIGMOD’2017</a:t>
            </a: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、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EDBT/ICDT’2017</a:t>
            </a: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和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CIKM’2016 </a:t>
            </a: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的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Tutorial</a:t>
            </a:r>
            <a:r>
              <a:rPr lang="zh-CN" altLang="en-US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中系统的讲解</a:t>
            </a:r>
            <a:r>
              <a:rPr lang="en-US" altLang="zh-CN" sz="1600" b="1" dirty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 </a:t>
            </a:r>
          </a:p>
          <a:p>
            <a:pPr marL="822325" lvl="1" indent="-365125" algn="ctr">
              <a:lnSpc>
                <a:spcPct val="120000"/>
              </a:lnSpc>
              <a:spcBef>
                <a:spcPct val="20000"/>
              </a:spcBef>
              <a:buClr>
                <a:srgbClr val="BBE0E3"/>
              </a:buClr>
              <a:buSzPct val="90000"/>
              <a:buFont typeface="Wingdings" pitchFamily="2" charset="2"/>
              <a:buChar char="l"/>
              <a:defRPr/>
            </a:pPr>
            <a:r>
              <a:rPr lang="en-US" altLang="zh-CN" sz="1600" dirty="0"/>
              <a:t>Graph exploration from users to large graphs, </a:t>
            </a:r>
            <a:r>
              <a:rPr lang="en-US" altLang="zh-CN" sz="1600" dirty="0">
                <a:solidFill>
                  <a:srgbClr val="00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SIGMOD’2017</a:t>
            </a:r>
          </a:p>
          <a:p>
            <a:pPr marL="822325" lvl="1" indent="-365125" algn="ctr">
              <a:lnSpc>
                <a:spcPct val="120000"/>
              </a:lnSpc>
              <a:spcBef>
                <a:spcPct val="20000"/>
              </a:spcBef>
              <a:buClr>
                <a:srgbClr val="BBE0E3"/>
              </a:buClr>
              <a:buSzPct val="90000"/>
              <a:buFont typeface="Wingdings" pitchFamily="2" charset="2"/>
              <a:buChar char="l"/>
              <a:defRPr/>
            </a:pPr>
            <a:r>
              <a:rPr lang="en-US" altLang="zh-CN" sz="1600" dirty="0"/>
              <a:t>Declarative Graph Querying in Practice and Theory, EDBT/</a:t>
            </a:r>
            <a:r>
              <a:rPr lang="en-US" altLang="zh-CN" sz="1600" dirty="0">
                <a:solidFill>
                  <a:srgbClr val="00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ICDT’2017</a:t>
            </a:r>
          </a:p>
          <a:p>
            <a:pPr marL="822325" lvl="1" indent="-365125" algn="ctr">
              <a:lnSpc>
                <a:spcPct val="120000"/>
              </a:lnSpc>
              <a:spcBef>
                <a:spcPct val="20000"/>
              </a:spcBef>
              <a:buClr>
                <a:srgbClr val="BBE0E3"/>
              </a:buClr>
              <a:buSzPct val="90000"/>
              <a:buFont typeface="Wingdings" pitchFamily="2" charset="2"/>
              <a:buChar char="l"/>
              <a:defRPr/>
            </a:pPr>
            <a:r>
              <a:rPr lang="en-US" altLang="zh-CN" sz="1600" dirty="0"/>
              <a:t>Graph Exploration: Taking the User into the Loop, </a:t>
            </a:r>
            <a:r>
              <a:rPr lang="en-US" altLang="zh-CN" sz="1600" dirty="0">
                <a:solidFill>
                  <a:srgbClr val="000000"/>
                </a:solidFill>
                <a:latin typeface="Arial Unicode MS" pitchFamily="34" charset="-122"/>
                <a:ea typeface="黑体" pitchFamily="49" charset="-122"/>
                <a:sym typeface="微软雅黑" pitchFamily="34" charset="-122"/>
              </a:rPr>
              <a:t>CIKM’2016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264098"/>
            <a:ext cx="1950720" cy="1950720"/>
          </a:xfrm>
          <a:prstGeom prst="rect">
            <a:avLst/>
          </a:prstGeom>
          <a:noFill/>
        </p:spPr>
      </p:pic>
      <p:pic>
        <p:nvPicPr>
          <p:cNvPr id="23556" name="Picture 4" descr="See the sourc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071942"/>
            <a:ext cx="1785950" cy="17859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785786" y="4348056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18" name="图片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6050" y="2428868"/>
            <a:ext cx="2571750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86446" y="3259581"/>
            <a:ext cx="30003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Approximation Computing</a:t>
            </a:r>
          </a:p>
        </p:txBody>
      </p:sp>
      <p:sp>
        <p:nvSpPr>
          <p:cNvPr id="3" name="矩形 2"/>
          <p:cNvSpPr/>
          <p:nvPr/>
        </p:nvSpPr>
        <p:spPr>
          <a:xfrm>
            <a:off x="3790039" y="1356168"/>
            <a:ext cx="12105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近似</a:t>
            </a:r>
            <a:endParaRPr lang="zh-CN" altLang="en-US" sz="4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406" y="3259581"/>
            <a:ext cx="2786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Approximation Algorithms</a:t>
            </a:r>
          </a:p>
        </p:txBody>
      </p:sp>
      <p:sp>
        <p:nvSpPr>
          <p:cNvPr id="5" name="矩形 4"/>
          <p:cNvSpPr/>
          <p:nvPr/>
        </p:nvSpPr>
        <p:spPr>
          <a:xfrm>
            <a:off x="2714612" y="3259581"/>
            <a:ext cx="3429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Approximate </a:t>
            </a:r>
          </a:p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Query Processing</a:t>
            </a:r>
          </a:p>
        </p:txBody>
      </p:sp>
      <p:sp>
        <p:nvSpPr>
          <p:cNvPr id="6" name="左大括号 5"/>
          <p:cNvSpPr/>
          <p:nvPr/>
        </p:nvSpPr>
        <p:spPr>
          <a:xfrm rot="5400000">
            <a:off x="3857620" y="-286906"/>
            <a:ext cx="1071570" cy="5786478"/>
          </a:xfrm>
          <a:prstGeom prst="lef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下箭头 6"/>
          <p:cNvSpPr/>
          <p:nvPr/>
        </p:nvSpPr>
        <p:spPr>
          <a:xfrm>
            <a:off x="4143372" y="4285126"/>
            <a:ext cx="50006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357554" y="5172030"/>
            <a:ext cx="23214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SQL-Style </a:t>
            </a:r>
            <a:r>
              <a:rPr lang="en-US" altLang="zh-CN" sz="2000" dirty="0" smtClean="0">
                <a:solidFill>
                  <a:srgbClr val="FF0000"/>
                </a:solidFill>
              </a:rPr>
              <a:t>Queries</a:t>
            </a:r>
          </a:p>
          <a:p>
            <a:pPr algn="ctr"/>
            <a:r>
              <a:rPr lang="en-US" altLang="zh-CN" sz="2000" dirty="0" smtClean="0">
                <a:solidFill>
                  <a:srgbClr val="FF0000"/>
                </a:solidFill>
              </a:rPr>
              <a:t>Sampling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596" y="5172030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Bounded Errors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1071538" y="4285126"/>
            <a:ext cx="50006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7000892" y="4285126"/>
            <a:ext cx="500066" cy="500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967047" y="5172030"/>
            <a:ext cx="2962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System Design Oriented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 animBg="1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(1) Approximation </a:t>
            </a:r>
            <a:r>
              <a:rPr lang="en-US" altLang="zh-CN" sz="4000" b="1" dirty="0" smtClean="0"/>
              <a:t>Algorithms </a:t>
            </a:r>
            <a:endParaRPr lang="zh-CN" altLang="en-US" sz="4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pic>
        <p:nvPicPr>
          <p:cNvPr id="5" name="图片 7" descr="approx-boo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01973"/>
            <a:ext cx="2428892" cy="367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1928826"/>
            <a:ext cx="2911131" cy="3643314"/>
          </a:xfrm>
          <a:prstGeom prst="rect">
            <a:avLst/>
          </a:prstGeom>
          <a:noFill/>
        </p:spPr>
      </p:pic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920694"/>
            <a:ext cx="2500330" cy="36514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orac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5219722"/>
            <a:ext cx="3067050" cy="1495426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3897687"/>
            <a:ext cx="2376489" cy="12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/>
              <a:t>(2) Approximate </a:t>
            </a:r>
            <a:r>
              <a:rPr lang="en-US" altLang="zh-CN" sz="3600" b="1" dirty="0" smtClean="0"/>
              <a:t>Query Processing</a:t>
            </a:r>
            <a:endParaRPr lang="zh-CN" altLang="en-US" sz="36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000099"/>
                </a:solidFill>
              </a:rPr>
              <a:t>AQP</a:t>
            </a:r>
            <a:r>
              <a:rPr lang="en-US" sz="2800" dirty="0" smtClean="0"/>
              <a:t> supports </a:t>
            </a:r>
            <a:r>
              <a:rPr lang="en-US" sz="2800" dirty="0" smtClean="0">
                <a:solidFill>
                  <a:srgbClr val="000099"/>
                </a:solidFill>
              </a:rPr>
              <a:t>a slightly constrained set of SQL-style declarative queries</a:t>
            </a:r>
          </a:p>
          <a:p>
            <a:r>
              <a:rPr lang="en-US" sz="2400" dirty="0" smtClean="0"/>
              <a:t>Specifically provides approximate results for standard SQL aggregate queries, e.g., queries involving </a:t>
            </a:r>
            <a:r>
              <a:rPr lang="en-US" sz="2400" dirty="0" smtClean="0">
                <a:solidFill>
                  <a:srgbClr val="FF0000"/>
                </a:solidFill>
              </a:rPr>
              <a:t>COUNT, AVG, SUM and PERCENTILE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Sampling  is a key technique</a:t>
            </a:r>
          </a:p>
          <a:p>
            <a:pPr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3929066"/>
            <a:ext cx="2071702" cy="1063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5434033"/>
            <a:ext cx="23812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(3) Approximate </a:t>
            </a:r>
            <a:r>
              <a:rPr lang="en-US" altLang="zh-CN" sz="4000" b="1" dirty="0" smtClean="0"/>
              <a:t>Computing 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72560" cy="5429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Approximate computing </a:t>
            </a:r>
            <a:r>
              <a:rPr lang="en-US" altLang="zh-CN" sz="2800" dirty="0" smtClean="0"/>
              <a:t>is a computation technique which returns a possibly inaccurate result rather than a guaranteed accurate result, and can be used for applications where an approximate result is sufficient for its purpose.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Approximate circuits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Approximate storage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Software-level approximation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Approximate computer system</a:t>
            </a:r>
          </a:p>
          <a:p>
            <a:pPr>
              <a:buNone/>
            </a:pPr>
            <a:r>
              <a:rPr lang="en-US" sz="2000" dirty="0" smtClean="0"/>
              <a:t>	In an approximate system, different subsystems of the system such as the processor, memory, sensor, and communication modules are synergistically approximated to obtain a much better system-level </a:t>
            </a:r>
            <a:r>
              <a:rPr lang="en-US" sz="2000" b="1" dirty="0" smtClean="0">
                <a:solidFill>
                  <a:srgbClr val="FF0000"/>
                </a:solidFill>
              </a:rPr>
              <a:t>Q-E</a:t>
            </a:r>
            <a:r>
              <a:rPr lang="en-US" sz="2000" dirty="0" smtClean="0"/>
              <a:t> trade-off curve compared to individual approximations to each of the subsystems.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(3) Approximate </a:t>
            </a:r>
            <a:r>
              <a:rPr lang="en-US" altLang="zh-CN" sz="4000" b="1" dirty="0" smtClean="0"/>
              <a:t>Computing </a:t>
            </a:r>
            <a:endParaRPr lang="zh-CN" altLang="en-US" sz="4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928670"/>
            <a:ext cx="532154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4286248" y="2500306"/>
            <a:ext cx="4857752" cy="427809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l"/>
            </a:pPr>
            <a:r>
              <a:rPr lang="en-US" sz="1600" dirty="0" smtClean="0"/>
              <a:t>Hardware support for approximate computing</a:t>
            </a:r>
          </a:p>
          <a:p>
            <a:pPr>
              <a:buFont typeface="Wingdings" pitchFamily="2" charset="2"/>
              <a:buChar char="l"/>
            </a:pPr>
            <a:r>
              <a:rPr lang="en-US" sz="1600" dirty="0" smtClean="0"/>
              <a:t>Programming languages and compiler support for approximate computing</a:t>
            </a:r>
          </a:p>
          <a:p>
            <a:pPr>
              <a:buFont typeface="Wingdings" pitchFamily="2" charset="2"/>
              <a:buChar char="l"/>
            </a:pPr>
            <a:r>
              <a:rPr lang="en-US" sz="1600" dirty="0" smtClean="0"/>
              <a:t>Tools for writing, debugging, and testing approximate programs</a:t>
            </a:r>
          </a:p>
          <a:p>
            <a:pPr>
              <a:buFont typeface="Wingdings" pitchFamily="2" charset="2"/>
              <a:buChar char="l"/>
            </a:pPr>
            <a:r>
              <a:rPr lang="en-US" sz="1600" dirty="0" smtClean="0"/>
              <a:t>Modeling and understanding approximate computing opportunities and systems</a:t>
            </a:r>
          </a:p>
          <a:p>
            <a:pPr>
              <a:buFont typeface="Wingdings" pitchFamily="2" charset="2"/>
              <a:buChar char="l"/>
            </a:pPr>
            <a:r>
              <a:rPr lang="en-US" sz="1600" dirty="0" smtClean="0"/>
              <a:t>Applications amenable to approximation and domain-specific strategies</a:t>
            </a:r>
          </a:p>
          <a:p>
            <a:pPr>
              <a:buFont typeface="Wingdings" pitchFamily="2" charset="2"/>
              <a:buChar char="l"/>
            </a:pPr>
            <a:r>
              <a:rPr lang="en-US" sz="1600" dirty="0" smtClean="0"/>
              <a:t>Formal reasoning about programs with approximations</a:t>
            </a:r>
          </a:p>
          <a:p>
            <a:pPr>
              <a:buFont typeface="Wingdings" pitchFamily="2" charset="2"/>
              <a:buChar char="l"/>
            </a:pPr>
            <a:r>
              <a:rPr lang="en-US" sz="1600" dirty="0" smtClean="0"/>
              <a:t>Retrospectives on past approximate-computing work, including both reflections on your own past projects and reproduction of others’ results</a:t>
            </a:r>
          </a:p>
          <a:p>
            <a:pPr>
              <a:buFont typeface="Wingdings" pitchFamily="2" charset="2"/>
              <a:buChar char="l"/>
            </a:pPr>
            <a:r>
              <a:rPr lang="en-US" sz="1600" dirty="0" smtClean="0"/>
              <a:t>Position papers on approximate computing, potential, how it could fail, what we need to succeed, etc.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32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5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42288</TotalTime>
  <Words>3501</Words>
  <Application>Microsoft Macintosh PowerPoint</Application>
  <PresentationFormat>全屏显示(4:3)</PresentationFormat>
  <Paragraphs>541</Paragraphs>
  <Slides>39</Slides>
  <Notes>9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大数据的政策与引导：国家大力支持</vt:lpstr>
      <vt:lpstr>幻灯片 6</vt:lpstr>
      <vt:lpstr>幻灯片 7</vt:lpstr>
      <vt:lpstr>幻灯片 8</vt:lpstr>
      <vt:lpstr>幻灯片 9</vt:lpstr>
      <vt:lpstr>回答“可计算”问题(1)</vt:lpstr>
      <vt:lpstr>回答“可计算”问题(2)</vt:lpstr>
      <vt:lpstr>回答“可计算”问题(3)</vt:lpstr>
      <vt:lpstr>幻灯片 13</vt:lpstr>
      <vt:lpstr>查询近似技术</vt:lpstr>
      <vt:lpstr>如一，强模拟图查询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21</vt:lpstr>
      <vt:lpstr>数据近似技术</vt:lpstr>
      <vt:lpstr>如一、最短路径/距离</vt:lpstr>
      <vt:lpstr>如二，网络链接预测</vt:lpstr>
      <vt:lpstr>如二，网络链接预测</vt:lpstr>
      <vt:lpstr>幻灯片 26</vt:lpstr>
      <vt:lpstr>(1) Approximation Algorithms </vt:lpstr>
      <vt:lpstr>(2) Approximate Query Processing</vt:lpstr>
      <vt:lpstr>(3) Approximate Computing </vt:lpstr>
      <vt:lpstr>(3) Approximate Computing </vt:lpstr>
      <vt:lpstr>幻灯片 31</vt:lpstr>
      <vt:lpstr>如一：面向公共事件的示范应用</vt:lpstr>
      <vt:lpstr>幻灯片 33</vt:lpstr>
      <vt:lpstr>幻灯片 34</vt:lpstr>
      <vt:lpstr>幻灯片 35</vt:lpstr>
      <vt:lpstr>如四：人类行为预测</vt:lpstr>
      <vt:lpstr>如四：基于微博数据的群体行为预测</vt:lpstr>
      <vt:lpstr>Acknowledgements</vt:lpstr>
      <vt:lpstr>幻灯片 39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4298</cp:revision>
  <dcterms:created xsi:type="dcterms:W3CDTF">2010-07-14T15:56:11Z</dcterms:created>
  <dcterms:modified xsi:type="dcterms:W3CDTF">2018-11-03T08:54:21Z</dcterms:modified>
</cp:coreProperties>
</file>